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17"/>
  </p:notesMasterIdLst>
  <p:sldIdLst>
    <p:sldId id="277" r:id="rId2"/>
    <p:sldId id="276" r:id="rId3"/>
    <p:sldId id="269" r:id="rId4"/>
    <p:sldId id="261" r:id="rId5"/>
    <p:sldId id="273" r:id="rId6"/>
    <p:sldId id="279" r:id="rId7"/>
    <p:sldId id="270" r:id="rId8"/>
    <p:sldId id="274" r:id="rId9"/>
    <p:sldId id="275" r:id="rId10"/>
    <p:sldId id="280" r:id="rId11"/>
    <p:sldId id="281" r:id="rId12"/>
    <p:sldId id="282" r:id="rId13"/>
    <p:sldId id="283" r:id="rId14"/>
    <p:sldId id="284" r:id="rId15"/>
    <p:sldId id="278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0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070280836664954"/>
          <c:y val="0.23948941740962845"/>
          <c:w val="0.61488703263723476"/>
          <c:h val="0.64509706532178213"/>
        </c:manualLayout>
      </c:layout>
      <c:bar3DChart>
        <c:barDir val="bar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 contourW="38100"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dLbl>
              <c:idx val="0"/>
              <c:layout>
                <c:manualLayout>
                  <c:x val="-1.8864506090088277E-2"/>
                  <c:y val="-5.00333701713566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1021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74944737026474E-2"/>
                      <c:h val="5.47216822651911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FC9-42A6-98C0-B3EB17C136FC}"/>
                </c:ext>
              </c:extLst>
            </c:dLbl>
            <c:dLbl>
              <c:idx val="1"/>
              <c:layout>
                <c:manualLayout>
                  <c:x val="-5.2401520419800103E-3"/>
                  <c:y val="-4.447410681898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66-4FE5-BD2F-C6B757A83E5E}"/>
                </c:ext>
              </c:extLst>
            </c:dLbl>
            <c:dLbl>
              <c:idx val="2"/>
              <c:layout>
                <c:manualLayout>
                  <c:x val="6.2882237114156685E-3"/>
                  <c:y val="-4.35474899707096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267066370610451E-2"/>
                      <c:h val="3.8043892208072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D66-4FE5-BD2F-C6B757A83E5E}"/>
                </c:ext>
              </c:extLst>
            </c:dLbl>
            <c:dLbl>
              <c:idx val="3"/>
              <c:layout>
                <c:manualLayout>
                  <c:x val="3.6681064293859803E-3"/>
                  <c:y val="-4.2621019034859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431171428149385E-2"/>
                      <c:h val="9.1134857223234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D66-4FE5-BD2F-C6B757A83E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факт 2022 г</c:v>
                </c:pt>
                <c:pt idx="1">
                  <c:v>уточненный план 2022 г</c:v>
                </c:pt>
                <c:pt idx="2">
                  <c:v>превоначальный план 2022 г</c:v>
                </c:pt>
                <c:pt idx="3">
                  <c:v>факт 2021 г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1021</c:v>
                </c:pt>
                <c:pt idx="1">
                  <c:v>818</c:v>
                </c:pt>
                <c:pt idx="2">
                  <c:v>340</c:v>
                </c:pt>
                <c:pt idx="3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3C9-4534-97F9-EA99E0E20D2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  <a:sp3d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3C9-4534-97F9-EA99E0E20D27}"/>
              </c:ext>
            </c:extLst>
          </c:dPt>
          <c:dLbls>
            <c:dLbl>
              <c:idx val="0"/>
              <c:layout>
                <c:manualLayout>
                  <c:x val="1.0480304083959175E-3"/>
                  <c:y val="-3.5208667898362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F5E6AF-5503-4CA2-870A-D2934BAE2232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795400862966393E-2"/>
                      <c:h val="6.58402089699370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dLbl>
              <c:idx val="2"/>
              <c:layout>
                <c:manualLayout>
                  <c:x val="-4.7161368377820131E-3"/>
                  <c:y val="-3.79882995745486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972C78-B85C-467B-B2C4-9012BE5DF008}" type="VALUE">
                      <a:rPr lang="en-US" sz="160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026914328630485E-2"/>
                      <c:h val="5.842785783343978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C9-4534-97F9-EA99E0E20D27}"/>
                </c:ext>
              </c:extLst>
            </c:dLbl>
            <c:dLbl>
              <c:idx val="3"/>
              <c:layout>
                <c:manualLayout>
                  <c:x val="-1.2576364900751973E-2"/>
                  <c:y val="-4.35474899707095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tx1"/>
                        </a:solidFill>
                      </a:rPr>
                      <a:t>621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756009030886278E-2"/>
                      <c:h val="6.028094561756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3C9-4534-97F9-EA99E0E20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факт 2022 г</c:v>
                </c:pt>
                <c:pt idx="1">
                  <c:v>уточненный план 2022 г</c:v>
                </c:pt>
                <c:pt idx="2">
                  <c:v>превоначальный план 2022 г</c:v>
                </c:pt>
                <c:pt idx="3">
                  <c:v>факт 2021 г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783</c:v>
                </c:pt>
                <c:pt idx="1">
                  <c:v>484</c:v>
                </c:pt>
                <c:pt idx="2">
                  <c:v>649</c:v>
                </c:pt>
                <c:pt idx="3">
                  <c:v>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gapDepth val="500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7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633137533195538"/>
          <c:y val="0.1637948669760205"/>
          <c:w val="0.74627134299485354"/>
          <c:h val="5.5909117571270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91267084442947E-2"/>
          <c:y val="0.18389678388589878"/>
          <c:w val="0.94082448964838905"/>
          <c:h val="0.73219219117562506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  <c:max val="18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2000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91267084442947E-2"/>
          <c:y val="0.18389678388589878"/>
          <c:w val="0.94082448964838905"/>
          <c:h val="0.73219219117562506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  <c:max val="18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2000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91267084442947E-2"/>
          <c:y val="0.18389678388589878"/>
          <c:w val="0.94082448964838905"/>
          <c:h val="0.73219219117562506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  <c:max val="18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2000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019063860812976"/>
          <c:w val="1"/>
          <c:h val="0.72905022425103327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bevelB w="139700" h="139700" prst="divo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FE-4F5C-823C-93F862356DD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7FE-4F5C-823C-93F862356DD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F7FE-4F5C-823C-93F862356DD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FE-4F5C-823C-93F862356DD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7FE-4F5C-823C-93F862356D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567</c:v>
                </c:pt>
                <c:pt idx="1">
                  <c:v>579</c:v>
                </c:pt>
                <c:pt idx="2">
                  <c:v>644</c:v>
                </c:pt>
                <c:pt idx="3">
                  <c:v>621</c:v>
                </c:pt>
                <c:pt idx="4">
                  <c:v>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0000"/>
            </a:solidFill>
            <a:ln w="31750">
              <a:solidFill>
                <a:schemeClr val="tx1"/>
              </a:solidFill>
            </a:ln>
            <a:effectLst>
              <a:outerShdw blurRad="241300" dist="5588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 contourW="31750" prstMaterial="metal">
              <a:bevelT w="139700" h="139700" prst="divot"/>
              <a:bevelB w="139700" h="139700" prst="divot"/>
              <a:contourClr>
                <a:schemeClr val="tx1"/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 w="31750">
                <a:solidFill>
                  <a:schemeClr val="tx1"/>
                </a:solidFill>
              </a:ln>
              <a:effectLst>
                <a:outerShdw blurRad="165100" dist="673100" dir="5400000" sx="83000" sy="83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31750" prstMaterial="metal">
                <a:bevelT w="139700" h="139700" prst="divot"/>
                <a:bevelB w="139700" h="139700" prst="divot"/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7B28-4693-BAA0-74FCB7C49E6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017-451F-ABA8-545549CD13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017-451F-ABA8-545549CD134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B28-4693-BAA0-74FCB7C49E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89</c:v>
                </c:pt>
                <c:pt idx="1">
                  <c:v>143</c:v>
                </c:pt>
                <c:pt idx="2">
                  <c:v>198</c:v>
                </c:pt>
                <c:pt idx="3">
                  <c:v>454</c:v>
                </c:pt>
                <c:pt idx="4">
                  <c:v>1021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1"/>
        <c:gapDepth val="149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4526395655552851"/>
          <c:w val="0.96187611923466243"/>
          <c:h val="0.10643650865769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бюджета Иркутской области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3"/>
                <c:pt idx="0">
                  <c:v>291</c:v>
                </c:pt>
                <c:pt idx="1">
                  <c:v>658</c:v>
                </c:pt>
                <c:pt idx="2">
                  <c:v>1487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BA-40FB-9EB4-656CBFCF3D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для бюджета района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3"/>
                <c:pt idx="0">
                  <c:v>177</c:v>
                </c:pt>
                <c:pt idx="1">
                  <c:v>423</c:v>
                </c:pt>
                <c:pt idx="2">
                  <c:v>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BA-40FB-9EB4-656CBFCF3D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для бюджетов поселений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79400" prst="cross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3"/>
                <c:pt idx="0">
                  <c:v>28</c:v>
                </c:pt>
                <c:pt idx="1">
                  <c:v>38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9-4264-891C-6B5D2D27EC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9366912"/>
        <c:axId val="179368704"/>
        <c:axId val="0"/>
      </c:bar3DChart>
      <c:catAx>
        <c:axId val="17936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368704"/>
        <c:crosses val="autoZero"/>
        <c:auto val="1"/>
        <c:lblAlgn val="ctr"/>
        <c:lblOffset val="100"/>
        <c:tickMarkSkip val="1"/>
        <c:noMultiLvlLbl val="0"/>
      </c:catAx>
      <c:valAx>
        <c:axId val="179368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36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2587219443620761E-3"/>
          <c:y val="0.78507933104436411"/>
          <c:w val="0.99748255611127579"/>
          <c:h val="0.19761257303698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119427691620055E-2"/>
          <c:y val="0.25917308372768305"/>
          <c:w val="0.80564605353253027"/>
          <c:h val="0.6688164603844911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morning" dir="t"/>
            </a:scene3d>
            <a:sp3d>
              <a:bevelT prst="convex"/>
              <a:bevelB prst="relaxedInset"/>
            </a:sp3d>
          </c:spPr>
          <c:invertIfNegative val="0"/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morning" dir="t"/>
              </a:scene3d>
              <a:sp3d prstMaterial="metal">
                <a:bevelT prst="convex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3-8C4D-44AA-B262-D5E62DCBBEE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morning" dir="t"/>
              </a:scene3d>
              <a:sp3d prstMaterial="metal"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2-8C4D-44AA-B262-D5E62DCBBEE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morning" dir="t"/>
              </a:scene3d>
              <a:sp3d>
                <a:bevelT prst="convex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1-864B-4BB6-ABE2-DF4BFCB1B97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9 307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4D-44AA-B262-D5E62DCBBEE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15</a:t>
                    </a:r>
                    <a:r>
                      <a:rPr lang="en-US" baseline="0"/>
                      <a:t> 802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4D-44AA-B262-D5E62DCBBEE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23 192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4D-44AA-B262-D5E62DCBBEE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54 318</a:t>
                    </a:r>
                    <a:endParaRPr lang="en-US" sz="3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4D-44AA-B262-D5E62DCBBE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3600" b="1" i="0" dirty="0"/>
                      <a:t>124 445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20519794427507"/>
                      <c:h val="9.25668394150826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4B-4BB6-ABE2-DF4BFCB1B9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9307</c:v>
                </c:pt>
                <c:pt idx="1">
                  <c:v>15802</c:v>
                </c:pt>
                <c:pt idx="2">
                  <c:v>23192</c:v>
                </c:pt>
                <c:pt idx="3">
                  <c:v>54318</c:v>
                </c:pt>
                <c:pt idx="4">
                  <c:v>124445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272000"/>
        <c:axId val="34273536"/>
      </c:barChart>
      <c:catAx>
        <c:axId val="342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1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019063860812976"/>
          <c:w val="1"/>
          <c:h val="0.72905022425103327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на социальную сферу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B w="139700" h="139700" prst="divo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532</c:v>
                </c:pt>
                <c:pt idx="1">
                  <c:v>583</c:v>
                </c:pt>
                <c:pt idx="2">
                  <c:v>680</c:v>
                </c:pt>
                <c:pt idx="3">
                  <c:v>771</c:v>
                </c:pt>
                <c:pt idx="4">
                  <c:v>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на прочие отрасли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121</c:v>
                </c:pt>
                <c:pt idx="1">
                  <c:v>130</c:v>
                </c:pt>
                <c:pt idx="2">
                  <c:v>159</c:v>
                </c:pt>
                <c:pt idx="3">
                  <c:v>177</c:v>
                </c:pt>
                <c:pt idx="4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4526395655552851"/>
          <c:w val="0.73482369088514787"/>
          <c:h val="0.1317922553705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019063860812976"/>
          <c:w val="1"/>
          <c:h val="0.72349099559840579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Фонд оплаты труда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351</c:v>
                </c:pt>
                <c:pt idx="1">
                  <c:v>386</c:v>
                </c:pt>
                <c:pt idx="2">
                  <c:v>399</c:v>
                </c:pt>
                <c:pt idx="3">
                  <c:v>470</c:v>
                </c:pt>
                <c:pt idx="4">
                  <c:v>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Бюджетные инвестиции и расходы на капремонт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66</c:v>
                </c:pt>
                <c:pt idx="1">
                  <c:v>2</c:v>
                </c:pt>
                <c:pt idx="2">
                  <c:v>73</c:v>
                </c:pt>
                <c:pt idx="3">
                  <c:v>15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Содержание учреждений и текущие ремонты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Lbls>
            <c:dLbl>
              <c:idx val="2"/>
              <c:layout>
                <c:manualLayout>
                  <c:x val="9.3918378566565646E-4"/>
                  <c:y val="-2.575222961479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110916028915404E-2"/>
                      <c:h val="6.3679829620980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B2A-4660-B861-E119FB43C52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8B2A-4660-B861-E119FB43C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74</c:v>
                </c:pt>
                <c:pt idx="1">
                  <c:v>110</c:v>
                </c:pt>
                <c:pt idx="2">
                  <c:v>135</c:v>
                </c:pt>
                <c:pt idx="3">
                  <c:v>206</c:v>
                </c:pt>
                <c:pt idx="4">
                  <c:v>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D-435D-A610-74562772DD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3.2384552229833233E-2"/>
          <c:y val="0.16564795476014477"/>
          <c:w val="0.64898961203812278"/>
          <c:h val="0.13507010946058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8841366899024E-2"/>
          <c:y val="0.16721899382877992"/>
          <c:w val="0.94082448964838905"/>
          <c:h val="0.73219219117562506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Фонд оплаты труда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</c:v>
                </c:pt>
                <c:pt idx="1">
                  <c:v>29</c:v>
                </c:pt>
                <c:pt idx="2">
                  <c:v>32</c:v>
                </c:pt>
                <c:pt idx="3">
                  <c:v>34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Бюджетные инвестиции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2F5E6AF-5503-4CA2-870A-D2934BAE2232}" type="VALUE">
                      <a:rPr lang="en-US" sz="32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CEB4BB9-D818-4321-94AF-89035E07188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8972C78-B85C-467B-B2C4-9012BE5DF008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C9-4534-97F9-EA99E0E20D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8F4079-248C-4285-BD8A-CCB22EAF91DF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3C9-4534-97F9-EA99E0E20D2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6C788F6-E728-4EFB-8E0E-1C0AC2803C0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C9-4534-97F9-EA99E0E20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1">
                  <c:v>33</c:v>
                </c:pt>
                <c:pt idx="2">
                  <c:v>22</c:v>
                </c:pt>
                <c:pt idx="3">
                  <c:v>22</c:v>
                </c:pt>
                <c:pt idx="4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Содержание учреждений и текущие ремонты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bevelB w="139700" h="139700" prst="divo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3842432671679557E-3"/>
                  <c:y val="-1.6677790057119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3.7928220479851039E-2"/>
                      <c:h val="5.22200137566233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43A-46B9-AE41-F6EEA96C3F09}"/>
                </c:ext>
              </c:extLst>
            </c:dLbl>
            <c:dLbl>
              <c:idx val="1"/>
              <c:layout>
                <c:manualLayout>
                  <c:x val="3.1440912251879832E-3"/>
                  <c:y val="-1.8530877841243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4003802947507E-2"/>
                      <c:h val="5.4073101540747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DEE-470C-9F22-048E1009CAB2}"/>
                </c:ext>
              </c:extLst>
            </c:dLbl>
            <c:dLbl>
              <c:idx val="2"/>
              <c:layout>
                <c:manualLayout>
                  <c:x val="-4.3009682563142429E-3"/>
                  <c:y val="-9.07443955767531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3BA4F9-C6EC-48ED-8A48-BE5E6A13D1FA}" type="VALUE">
                      <a:rPr lang="en-US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2800" b="1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975463380043304E-2"/>
                      <c:h val="0.122978638712959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2A-4660-B861-E119FB43C5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100CB7-CF64-46AD-A6C8-8B68487B2EBF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399-41D5-9076-8CF4BDB2DB1D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1882CB-63C9-4597-8EA1-ED1B9E96E624}" type="VALUE">
                      <a: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2800" b="1" i="0" u="none" strike="noStrike" kern="12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B2A-4660-B861-E119FB43C5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13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7D-435D-A610-74562772DD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  <c:max val="18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t" anchorCtr="0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t" anchorCtr="0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t" anchorCtr="0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43227367556395E-3"/>
          <c:y val="0.14897016470302593"/>
          <c:w val="0.61126051733586706"/>
          <c:h val="0.155454075085949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91267084442947E-2"/>
          <c:y val="0.18389678388589878"/>
          <c:w val="0.94082448964838905"/>
          <c:h val="0.73219219117562506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  <c:max val="18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2000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91267084442947E-2"/>
          <c:y val="0.18389678388589878"/>
          <c:w val="0.94082448964838905"/>
          <c:h val="0.73219219117562506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/>
                </a:solidFill>
                <a:latin typeface="Castellar" panose="020A0402060406010301" pitchFamily="18" charset="0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  <c:max val="18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>
            <a:outerShdw blurRad="50800" dist="50800" dir="2400000" algn="ctr" rotWithShape="0">
              <a:srgbClr val="000000">
                <a:alpha val="43137"/>
              </a:srgb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2000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175886-E32D-4607-B846-2F4278DE11FA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56F1FC-9648-4C62-A5B0-F697C5958E34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endParaRPr lang="ru-RU" sz="1600" b="1" dirty="0">
            <a:solidFill>
              <a:schemeClr val="accent4">
                <a:lumMod val="50000"/>
              </a:schemeClr>
            </a:solidFill>
          </a:endParaRPr>
        </a:p>
        <a:p>
          <a:pPr rtl="0"/>
          <a:r>
            <a:rPr lang="ru-RU" sz="1800" b="1" dirty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rtl="0"/>
          <a:r>
            <a:rPr lang="ru-RU" sz="4000" b="1" dirty="0">
              <a:solidFill>
                <a:srgbClr val="FF0000"/>
              </a:solidFill>
            </a:rPr>
            <a:t>232 %</a:t>
          </a:r>
          <a:r>
            <a:rPr lang="ru-RU" sz="2400" b="1" dirty="0">
              <a:solidFill>
                <a:srgbClr val="FF0000"/>
              </a:solidFill>
            </a:rPr>
            <a:t> </a:t>
          </a:r>
        </a:p>
        <a:p>
          <a:pPr rtl="0"/>
          <a:r>
            <a:rPr lang="ru-RU" sz="1800" b="1" dirty="0">
              <a:solidFill>
                <a:schemeClr val="accent4">
                  <a:lumMod val="50000"/>
                </a:schemeClr>
              </a:solidFill>
            </a:rPr>
            <a:t>К УРОВНЮ 2021 ГОДА</a:t>
          </a:r>
        </a:p>
        <a:p>
          <a:pPr rtl="0"/>
          <a:endParaRPr lang="ru-RU" sz="1200" b="1" dirty="0"/>
        </a:p>
      </dgm:t>
    </dgm:pt>
    <dgm:pt modelId="{A6D6C7E6-948B-4567-B17A-15B8F99BBF71}" type="parTrans" cxnId="{E78D1BC8-EE55-4ED5-9741-C93CEB69B547}">
      <dgm:prSet/>
      <dgm:spPr/>
      <dgm:t>
        <a:bodyPr/>
        <a:lstStyle/>
        <a:p>
          <a:endParaRPr lang="ru-RU"/>
        </a:p>
      </dgm:t>
    </dgm:pt>
    <dgm:pt modelId="{6B58DDDA-8F57-437D-9EDC-34ED387188D6}" type="sibTrans" cxnId="{E78D1BC8-EE55-4ED5-9741-C93CEB69B547}">
      <dgm:prSet/>
      <dgm:spPr/>
      <dgm:t>
        <a:bodyPr/>
        <a:lstStyle/>
        <a:p>
          <a:endParaRPr lang="ru-RU"/>
        </a:p>
      </dgm:t>
    </dgm:pt>
    <dgm:pt modelId="{61094C83-507D-46FB-8678-CC11AA911B9B}" type="pres">
      <dgm:prSet presAssocID="{A1175886-E32D-4607-B846-2F4278DE11FA}" presName="CompostProcess" presStyleCnt="0">
        <dgm:presLayoutVars>
          <dgm:dir/>
          <dgm:resizeHandles val="exact"/>
        </dgm:presLayoutVars>
      </dgm:prSet>
      <dgm:spPr/>
    </dgm:pt>
    <dgm:pt modelId="{F6DD1B83-E1A6-4AF7-BCED-76EF65DF71B5}" type="pres">
      <dgm:prSet presAssocID="{A1175886-E32D-4607-B846-2F4278DE11FA}" presName="arrow" presStyleLbl="bgShp" presStyleIdx="0" presStyleCnt="1"/>
      <dgm:spPr/>
    </dgm:pt>
    <dgm:pt modelId="{4085D8AA-B452-4804-AEFB-F9578048591C}" type="pres">
      <dgm:prSet presAssocID="{A1175886-E32D-4607-B846-2F4278DE11FA}" presName="linearProcess" presStyleCnt="0"/>
      <dgm:spPr/>
    </dgm:pt>
    <dgm:pt modelId="{764BAF71-896E-4D89-B300-CDCF72999AC2}" type="pres">
      <dgm:prSet presAssocID="{C856F1FC-9648-4C62-A5B0-F697C5958E34}" presName="textNode" presStyleLbl="node1" presStyleIdx="0" presStyleCnt="1" custScaleX="192771" custScaleY="172195" custLinFactNeighborX="1" custLinFactNeighborY="35979">
        <dgm:presLayoutVars>
          <dgm:bulletEnabled val="1"/>
        </dgm:presLayoutVars>
      </dgm:prSet>
      <dgm:spPr/>
    </dgm:pt>
  </dgm:ptLst>
  <dgm:cxnLst>
    <dgm:cxn modelId="{D0808C2D-7A29-4B8A-876D-CD59F7AFDA77}" type="presOf" srcId="{A1175886-E32D-4607-B846-2F4278DE11FA}" destId="{61094C83-507D-46FB-8678-CC11AA911B9B}" srcOrd="0" destOrd="0" presId="urn:microsoft.com/office/officeart/2005/8/layout/hProcess9"/>
    <dgm:cxn modelId="{2D4D5081-5FB9-4668-B658-345B501961E4}" type="presOf" srcId="{C856F1FC-9648-4C62-A5B0-F697C5958E34}" destId="{764BAF71-896E-4D89-B300-CDCF72999AC2}" srcOrd="0" destOrd="0" presId="urn:microsoft.com/office/officeart/2005/8/layout/hProcess9"/>
    <dgm:cxn modelId="{E78D1BC8-EE55-4ED5-9741-C93CEB69B547}" srcId="{A1175886-E32D-4607-B846-2F4278DE11FA}" destId="{C856F1FC-9648-4C62-A5B0-F697C5958E34}" srcOrd="0" destOrd="0" parTransId="{A6D6C7E6-948B-4567-B17A-15B8F99BBF71}" sibTransId="{6B58DDDA-8F57-437D-9EDC-34ED387188D6}"/>
    <dgm:cxn modelId="{3BA3CB03-E13D-4226-88B9-CF70D43803D3}" type="presParOf" srcId="{61094C83-507D-46FB-8678-CC11AA911B9B}" destId="{F6DD1B83-E1A6-4AF7-BCED-76EF65DF71B5}" srcOrd="0" destOrd="0" presId="urn:microsoft.com/office/officeart/2005/8/layout/hProcess9"/>
    <dgm:cxn modelId="{5012FE28-4D96-4702-807B-DEC3C2562D2F}" type="presParOf" srcId="{61094C83-507D-46FB-8678-CC11AA911B9B}" destId="{4085D8AA-B452-4804-AEFB-F9578048591C}" srcOrd="1" destOrd="0" presId="urn:microsoft.com/office/officeart/2005/8/layout/hProcess9"/>
    <dgm:cxn modelId="{668C4D94-A258-4AAB-BAC0-1210775A5C2E}" type="presParOf" srcId="{4085D8AA-B452-4804-AEFB-F9578048591C}" destId="{764BAF71-896E-4D89-B300-CDCF72999AC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D1B83-E1A6-4AF7-BCED-76EF65DF71B5}">
      <dsp:nvSpPr>
        <dsp:cNvPr id="0" name=""/>
        <dsp:cNvSpPr/>
      </dsp:nvSpPr>
      <dsp:spPr>
        <a:xfrm>
          <a:off x="266995" y="0"/>
          <a:ext cx="3025953" cy="102981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BAF71-896E-4D89-B300-CDCF72999AC2}">
      <dsp:nvSpPr>
        <dsp:cNvPr id="0" name=""/>
        <dsp:cNvSpPr/>
      </dsp:nvSpPr>
      <dsp:spPr>
        <a:xfrm>
          <a:off x="1422" y="308454"/>
          <a:ext cx="3557137" cy="7093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solidFill>
                <a:srgbClr val="FF0000"/>
              </a:solidFill>
            </a:rPr>
            <a:t>232 %</a:t>
          </a:r>
          <a:r>
            <a:rPr lang="ru-RU" sz="2400" b="1" kern="1200" dirty="0">
              <a:solidFill>
                <a:srgbClr val="FF0000"/>
              </a:solidFill>
            </a:rPr>
            <a:t>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4">
                  <a:lumMod val="50000"/>
                </a:schemeClr>
              </a:solidFill>
            </a:rPr>
            <a:t>К УРОВНЮ 2021 ГОДА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</dsp:txBody>
      <dsp:txXfrm>
        <a:off x="36048" y="343080"/>
        <a:ext cx="3487885" cy="640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0.14968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46898" y="502630"/>
          <a:ext cx="1117107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Доходов бюджета в течение 2022 года, </a:t>
          </a:r>
          <a:r>
            <a:rPr lang="ru-RU" sz="105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0.8255</cdr:x>
      <cdr:y>0.61074</cdr:y>
    </cdr:from>
    <cdr:to>
      <cdr:x>0.91354</cdr:x>
      <cdr:y>0.66644</cdr:y>
    </cdr:to>
    <cdr:sp macro="" textlink="">
      <cdr:nvSpPr>
        <cdr:cNvPr id="7" name="TextBox 6"/>
        <cdr:cNvSpPr txBox="1"/>
      </cdr:nvSpPr>
      <cdr:spPr>
        <a:xfrm xmlns:a="http://schemas.openxmlformats.org/drawingml/2006/main" flipH="1">
          <a:off x="10003418" y="4185686"/>
          <a:ext cx="1066798" cy="381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1602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0.85537</cdr:x>
      <cdr:y>0.74427</cdr:y>
    </cdr:from>
    <cdr:to>
      <cdr:x>0.95913</cdr:x>
      <cdr:y>0.818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365369" y="5100826"/>
          <a:ext cx="1257300" cy="505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1804</a:t>
          </a:r>
        </a:p>
      </cdr:txBody>
    </cdr:sp>
  </cdr:relSizeAnchor>
  <cdr:relSizeAnchor xmlns:cdr="http://schemas.openxmlformats.org/drawingml/2006/chartDrawing">
    <cdr:from>
      <cdr:x>0.77716</cdr:x>
      <cdr:y>0.47013</cdr:y>
    </cdr:from>
    <cdr:to>
      <cdr:x>0.89777</cdr:x>
      <cdr:y>0.56444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 flipH="1">
          <a:off x="9417631" y="3222011"/>
          <a:ext cx="146150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600" b="1" cap="none" spc="0" dirty="0">
              <a:ln/>
              <a:solidFill>
                <a:srgbClr val="FF0000"/>
              </a:solidFill>
              <a:effectLst/>
            </a:rPr>
            <a:t>+729</a:t>
          </a:r>
        </a:p>
      </cdr:txBody>
    </cdr:sp>
  </cdr:relSizeAnchor>
  <cdr:relSizeAnchor xmlns:cdr="http://schemas.openxmlformats.org/drawingml/2006/chartDrawing">
    <cdr:from>
      <cdr:x>0.1221</cdr:x>
      <cdr:y>0.76685</cdr:y>
    </cdr:from>
    <cdr:to>
      <cdr:x>0.48034</cdr:x>
      <cdr:y>0.82523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1479604" y="5255550"/>
          <a:ext cx="434114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cap="none" spc="0" dirty="0">
            <a:ln/>
            <a:solidFill>
              <a:srgbClr val="00206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0.48254</cdr:x>
      <cdr:y>0.71708</cdr:y>
    </cdr:from>
    <cdr:to>
      <cdr:x>1</cdr:x>
      <cdr:y>0.86528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5847405" y="4914455"/>
          <a:ext cx="6270564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000" b="1" dirty="0">
            <a:ln/>
            <a:solidFill>
              <a:schemeClr val="accent4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2000" b="1" cap="none" spc="0" dirty="0">
            <a:ln/>
            <a:solidFill>
              <a:schemeClr val="accent4"/>
            </a:solidFill>
            <a:effectLst/>
          </a:endParaRPr>
        </a:p>
        <a:p xmlns:a="http://schemas.openxmlformats.org/drawingml/2006/main">
          <a:pPr algn="ctr"/>
          <a:endParaRPr lang="ru-RU" sz="2000" b="1" dirty="0">
            <a:ln/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0.56972</cdr:x>
      <cdr:y>0.57447</cdr:y>
    </cdr:from>
    <cdr:to>
      <cdr:x>0.66056</cdr:x>
      <cdr:y>0.62387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0A688D49-3393-4FA7-B4CE-A0E77F992CD3}"/>
            </a:ext>
          </a:extLst>
        </cdr:cNvPr>
        <cdr:cNvSpPr/>
      </cdr:nvSpPr>
      <cdr:spPr>
        <a:xfrm xmlns:a="http://schemas.openxmlformats.org/drawingml/2006/main" flipH="1">
          <a:off x="6903817" y="3937110"/>
          <a:ext cx="110082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cap="none" spc="0" dirty="0">
              <a:ln w="0"/>
              <a:solidFill>
                <a:schemeClr val="tx1"/>
              </a:solidFill>
            </a:rPr>
            <a:t>784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0.09512</cdr:x>
      <cdr:y>0.07334</cdr:y>
    </cdr:from>
    <cdr:to>
      <cdr:x>1</cdr:x>
      <cdr:y>0.14968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661" y="502630"/>
          <a:ext cx="1096530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Сведения о расходах по подразделам </a:t>
          </a:r>
          <a:r>
            <a: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социальная сфера</a:t>
          </a:r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, </a:t>
          </a:r>
          <a:r>
            <a:rPr lang="ru-RU" sz="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</a:t>
          </a:r>
          <a:r>
            <a:rPr lang="ru-RU" sz="8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.РУБ</a:t>
          </a:r>
          <a:r>
            <a:rPr lang="ru-RU" sz="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0.63672</cdr:x>
      <cdr:y>0.47107</cdr:y>
    </cdr:from>
    <cdr:to>
      <cdr:x>0.724</cdr:x>
      <cdr:y>0.55137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15784" y="3228417"/>
          <a:ext cx="1057656" cy="55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0.77515</cdr:x>
      <cdr:y>0.12129</cdr:y>
    </cdr:from>
    <cdr:to>
      <cdr:x>0.86509</cdr:x>
      <cdr:y>0.20197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93243" y="831272"/>
          <a:ext cx="1089892" cy="552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0.09512</cdr:x>
      <cdr:y>0.07334</cdr:y>
    </cdr:from>
    <cdr:to>
      <cdr:x>1</cdr:x>
      <cdr:y>0.14968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661" y="502630"/>
          <a:ext cx="10965308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Сведения о расходах по подразделам </a:t>
          </a:r>
          <a:r>
            <a: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другие вопросы</a:t>
          </a:r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</a:t>
          </a:r>
          <a:r>
            <a:rPr lang="ru-RU" sz="8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.РУБ</a:t>
          </a:r>
          <a:r>
            <a:rPr lang="ru-RU" sz="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0.63672</cdr:x>
      <cdr:y>0.47107</cdr:y>
    </cdr:from>
    <cdr:to>
      <cdr:x>0.724</cdr:x>
      <cdr:y>0.55137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15784" y="3228417"/>
          <a:ext cx="1057656" cy="55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0.77515</cdr:x>
      <cdr:y>0.12129</cdr:y>
    </cdr:from>
    <cdr:to>
      <cdr:x>0.86509</cdr:x>
      <cdr:y>0.20197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93243" y="831272"/>
          <a:ext cx="1089892" cy="552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0.63672</cdr:x>
      <cdr:y>0.47107</cdr:y>
    </cdr:from>
    <cdr:to>
      <cdr:x>0.724</cdr:x>
      <cdr:y>0.55137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15784" y="3228417"/>
          <a:ext cx="1057656" cy="55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0.77515</cdr:x>
      <cdr:y>0.12129</cdr:y>
    </cdr:from>
    <cdr:to>
      <cdr:x>0.86509</cdr:x>
      <cdr:y>0.20197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93243" y="831272"/>
          <a:ext cx="1089892" cy="552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0.16624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04875" y="461665"/>
          <a:ext cx="1067558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доходов по </a:t>
          </a:r>
          <a:r>
            <a: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0.46621</cdr:x>
      <cdr:y>0.46192</cdr:y>
    </cdr:from>
    <cdr:to>
      <cdr:x>0.53755</cdr:x>
      <cdr:y>0.5336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53110" y="2975102"/>
          <a:ext cx="834500" cy="46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842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0.61834</cdr:x>
      <cdr:y>0.4123</cdr:y>
    </cdr:from>
    <cdr:to>
      <cdr:x>0.71971</cdr:x>
      <cdr:y>0.48397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232577" y="2655506"/>
          <a:ext cx="1185674" cy="461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1075</a:t>
          </a:r>
        </a:p>
      </cdr:txBody>
    </cdr:sp>
  </cdr:relSizeAnchor>
  <cdr:relSizeAnchor xmlns:cdr="http://schemas.openxmlformats.org/drawingml/2006/chartDrawing">
    <cdr:from>
      <cdr:x>0.79865</cdr:x>
      <cdr:y>0.20693</cdr:y>
    </cdr:from>
    <cdr:to>
      <cdr:x>0.92995</cdr:x>
      <cdr:y>0.30755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41529" y="1332760"/>
          <a:ext cx="1535818" cy="648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1804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0.45784</cdr:x>
      <cdr:y>0.55543</cdr:y>
    </cdr:from>
    <cdr:to>
      <cdr:x>0.59872</cdr:x>
      <cdr:y>0.63366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86188" y="2403828"/>
          <a:ext cx="125734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0.22473</cdr:x>
      <cdr:y>0.59682</cdr:y>
    </cdr:from>
    <cdr:to>
      <cdr:x>0.39808</cdr:x>
      <cdr:y>0.71772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05698" y="2582959"/>
          <a:ext cx="154713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800" b="1" dirty="0">
            <a:ln/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0.08578</cdr:y>
    </cdr:from>
    <cdr:to>
      <cdr:x>0.95272</cdr:x>
      <cdr:y>0.25249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490943"/>
          <a:ext cx="9902293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            Налоговые и неналоговые  доходы </a:t>
          </a:r>
        </a:p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на 1 жителя, 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0.46906</cdr:x>
      <cdr:y>0.36824</cdr:y>
    </cdr:from>
    <cdr:to>
      <cdr:x>0.53094</cdr:x>
      <cdr:y>0.4407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86402" y="2371725"/>
          <a:ext cx="723899" cy="466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0.63192</cdr:x>
      <cdr:y>0.31204</cdr:y>
    </cdr:from>
    <cdr:to>
      <cdr:x>0.69463</cdr:x>
      <cdr:y>0.38155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391401" y="2009775"/>
          <a:ext cx="733425" cy="447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0.79409</cdr:x>
      <cdr:y>0.21382</cdr:y>
    </cdr:from>
    <cdr:to>
      <cdr:x>0.92995</cdr:x>
      <cdr:y>0.30755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288264" y="1377148"/>
          <a:ext cx="1589084" cy="603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0.16624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04875" y="461665"/>
          <a:ext cx="1067558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расходов по </a:t>
          </a:r>
          <a:r>
            <a: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0.6365</cdr:x>
      <cdr:y>0.39162</cdr:y>
    </cdr:from>
    <cdr:to>
      <cdr:x>0.71364</cdr:x>
      <cdr:y>0.4633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444942" y="2522342"/>
          <a:ext cx="902287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948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0.7865</cdr:x>
      <cdr:y>0.17109</cdr:y>
    </cdr:from>
    <cdr:to>
      <cdr:x>0.88441</cdr:x>
      <cdr:y>0.25241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199486" y="1101952"/>
          <a:ext cx="1145220" cy="523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1496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0.15458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13980" y="472366"/>
          <a:ext cx="1078272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расходов на образование по </a:t>
          </a:r>
          <a:r>
            <a: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0.62961</cdr:x>
      <cdr:y>0.31624</cdr:y>
    </cdr:from>
    <cdr:to>
      <cdr:x>0.71091</cdr:x>
      <cdr:y>0.40156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29568" y="2167301"/>
          <a:ext cx="985218" cy="58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691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0.79536</cdr:x>
      <cdr:y>0.15285</cdr:y>
    </cdr:from>
    <cdr:to>
      <cdr:x>0.87378</cdr:x>
      <cdr:y>0.29725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638141" y="1047564"/>
          <a:ext cx="950298" cy="989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0.14968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46898" y="502630"/>
          <a:ext cx="1117107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расходов на культуру и спорт по </a:t>
          </a:r>
          <a:r>
            <a: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0.63672</cdr:x>
      <cdr:y>0.47107</cdr:y>
    </cdr:from>
    <cdr:to>
      <cdr:x>0.724</cdr:x>
      <cdr:y>0.55137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15784" y="3228417"/>
          <a:ext cx="1057656" cy="55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0.77515</cdr:x>
      <cdr:y>0.12129</cdr:y>
    </cdr:from>
    <cdr:to>
      <cdr:x>0.86509</cdr:x>
      <cdr:y>0.20197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93243" y="831272"/>
          <a:ext cx="1089892" cy="552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185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0.14968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46898" y="502630"/>
          <a:ext cx="1117107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Сведения о расходах по разделам, </a:t>
          </a:r>
          <a:r>
            <a:rPr lang="ru-RU" sz="20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</a:t>
          </a:r>
          <a:r>
            <a:rPr lang="ru-RU" sz="20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.РУБ</a:t>
          </a:r>
          <a:r>
            <a: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0.63672</cdr:x>
      <cdr:y>0.47107</cdr:y>
    </cdr:from>
    <cdr:to>
      <cdr:x>0.724</cdr:x>
      <cdr:y>0.55137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15784" y="3228417"/>
          <a:ext cx="1057656" cy="55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0.77515</cdr:x>
      <cdr:y>0.12129</cdr:y>
    </cdr:from>
    <cdr:to>
      <cdr:x>0.86509</cdr:x>
      <cdr:y>0.20197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93243" y="831272"/>
          <a:ext cx="1089892" cy="552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0.09512</cdr:x>
      <cdr:y>0.07334</cdr:y>
    </cdr:from>
    <cdr:to>
      <cdr:x>1</cdr:x>
      <cdr:y>0.14968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604" y="502630"/>
          <a:ext cx="10965365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Сведения о расходах по подразделам </a:t>
          </a:r>
          <a:r>
            <a: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общегосударственные вопросы</a:t>
          </a:r>
          <a:r>
            <a: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800" b="1" cap="all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тыс</a:t>
          </a:r>
          <a:r>
            <a:rPr lang="ru-RU" sz="800" b="1" cap="all" spc="0" dirty="0" err="1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.РУБ</a:t>
          </a:r>
          <a:r>
            <a:rPr lang="ru-RU" sz="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.</a:t>
          </a: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0.63672</cdr:x>
      <cdr:y>0.47107</cdr:y>
    </cdr:from>
    <cdr:to>
      <cdr:x>0.724</cdr:x>
      <cdr:y>0.55137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715784" y="3228417"/>
          <a:ext cx="1057656" cy="550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0.77515</cdr:x>
      <cdr:y>0.12129</cdr:y>
    </cdr:from>
    <cdr:to>
      <cdr:x>0.86509</cdr:x>
      <cdr:y>0.20197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93243" y="831272"/>
          <a:ext cx="1089892" cy="552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3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B99A7-3766-4BD5-9499-F5B2AADAD97A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D825-0772-47DC-BD4B-841631386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56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E590A-39DB-4F1B-B60C-FD8D4BB912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111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10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40549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11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8738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12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826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13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839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14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336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6D825-0772-47DC-BD4B-84163138660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8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2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3339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3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2216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5497A-68F9-4871-BF77-E41C0F7667F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37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5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5698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6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877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7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150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8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7189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8E590A-39DB-4F1B-B60C-FD8D4BB91299}" type="slidenum">
              <a:rPr lang="ru-RU" altLang="ru-RU" sz="1200" smtClean="0"/>
              <a:pPr/>
              <a:t>9</a:t>
            </a:fld>
            <a:endParaRPr lang="ru-RU" altLang="ru-R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313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4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3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7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73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8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AFAF1-3C46-479A-88B3-231E092E4EC1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1BA-3931-459B-AA12-0F0634BAD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0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3.jpeg"/><Relationship Id="rId4" Type="http://schemas.openxmlformats.org/officeDocument/2006/relationships/chart" Target="../charts/chart8.xml"/><Relationship Id="rId9" Type="http://schemas.microsoft.com/office/2007/relationships/diagramDrawing" Target="../diagrams/drawin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3.jpeg"/><Relationship Id="rId4" Type="http://schemas.openxmlformats.org/officeDocument/2006/relationships/chart" Target="../charts/chart9.xml"/><Relationship Id="rId9" Type="http://schemas.microsoft.com/office/2007/relationships/diagramDrawing" Target="../diagrams/drawing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3.jpeg"/><Relationship Id="rId4" Type="http://schemas.openxmlformats.org/officeDocument/2006/relationships/chart" Target="../charts/chart10.xml"/><Relationship Id="rId9" Type="http://schemas.microsoft.com/office/2007/relationships/diagramDrawing" Target="../diagrams/drawin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3.jpeg"/><Relationship Id="rId4" Type="http://schemas.openxmlformats.org/officeDocument/2006/relationships/chart" Target="../charts/chart11.xml"/><Relationship Id="rId9" Type="http://schemas.microsoft.com/office/2007/relationships/diagramDrawing" Target="../diagrams/drawin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image" Target="../media/image4.emf"/><Relationship Id="rId3" Type="http://schemas.openxmlformats.org/officeDocument/2006/relationships/notesSlide" Target="../notesSlides/notesSlide14.xml"/><Relationship Id="rId7" Type="http://schemas.openxmlformats.org/officeDocument/2006/relationships/diagramLayout" Target="../diagrams/layout14.xml"/><Relationship Id="rId12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4.xml"/><Relationship Id="rId11" Type="http://schemas.openxmlformats.org/officeDocument/2006/relationships/image" Target="../media/image3.jpeg"/><Relationship Id="rId5" Type="http://schemas.openxmlformats.org/officeDocument/2006/relationships/chart" Target="../charts/chart12.xml"/><Relationship Id="rId10" Type="http://schemas.microsoft.com/office/2007/relationships/diagramDrawing" Target="../diagrams/drawing1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mailto:jfinupr@irmail.ru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jpeg"/><Relationship Id="rId4" Type="http://schemas.openxmlformats.org/officeDocument/2006/relationships/chart" Target="../charts/chart1.xml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jpeg"/><Relationship Id="rId4" Type="http://schemas.openxmlformats.org/officeDocument/2006/relationships/chart" Target="../charts/chart2.xml"/><Relationship Id="rId9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11" Type="http://schemas.microsoft.com/office/2007/relationships/diagramDrawing" Target="../diagrams/drawing4.xml"/><Relationship Id="rId5" Type="http://schemas.openxmlformats.org/officeDocument/2006/relationships/chart" Target="../charts/chart3.xml"/><Relationship Id="rId10" Type="http://schemas.openxmlformats.org/officeDocument/2006/relationships/diagramColors" Target="../diagrams/colors4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3.jpeg"/><Relationship Id="rId4" Type="http://schemas.openxmlformats.org/officeDocument/2006/relationships/chart" Target="../charts/chart4.xml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3.jpeg"/><Relationship Id="rId4" Type="http://schemas.openxmlformats.org/officeDocument/2006/relationships/chart" Target="../charts/chart5.xml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3.jpeg"/><Relationship Id="rId4" Type="http://schemas.openxmlformats.org/officeDocument/2006/relationships/chart" Target="../charts/chart6.xml"/><Relationship Id="rId9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3.jpeg"/><Relationship Id="rId4" Type="http://schemas.openxmlformats.org/officeDocument/2006/relationships/chart" Target="../charts/chart7.xml"/><Relationship Id="rId9" Type="http://schemas.microsoft.com/office/2007/relationships/diagramDrawing" Target="../diagrams/drawin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5"/>
            <a:ext cx="12191999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/>
        </p:nvGraphicFramePr>
        <p:xfrm>
          <a:off x="1117763" y="5"/>
          <a:ext cx="4500635" cy="46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5315" y="461669"/>
            <a:ext cx="9600664" cy="5022092"/>
          </a:xfrm>
          <a:prstGeom prst="rect">
            <a:avLst/>
          </a:prstGeom>
        </p:spPr>
        <p:txBody>
          <a:bodyPr wrap="square" lIns="91895" tIns="45948" rIns="91895" bIns="45948">
            <a:spAutoFit/>
          </a:bodyPr>
          <a:lstStyle/>
          <a:p>
            <a:pPr algn="ctr" defTabSz="919004">
              <a:defRPr/>
            </a:pPr>
            <a:endParaRPr lang="ru-RU" sz="4138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algn="ctr" defTabSz="919004">
              <a:defRPr/>
            </a:pPr>
            <a:endParaRPr lang="ru-RU" sz="4138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lvl="0" algn="ctr" defTabSz="919004">
              <a:defRPr/>
            </a:pPr>
            <a:r>
              <a:rPr lang="ru-RU" sz="40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ОТЧЕТ </a:t>
            </a:r>
          </a:p>
          <a:p>
            <a:pPr lvl="0" algn="ctr" defTabSz="919004">
              <a:defRPr/>
            </a:pPr>
            <a:r>
              <a:rPr lang="ru-RU" sz="40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ОБ ИСПОЛНЕНИИ БЮДЖЕТА </a:t>
            </a:r>
            <a:r>
              <a:rPr lang="ru-RU" sz="4138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ОБРАЗОВАНИЯ </a:t>
            </a:r>
          </a:p>
          <a:p>
            <a:pPr lvl="0" algn="ctr" defTabSz="919004">
              <a:defRPr/>
            </a:pPr>
            <a:r>
              <a:rPr lang="ru-RU" sz="4138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«ЖИГАЛОВСКИЙ РАЙОН»</a:t>
            </a:r>
          </a:p>
          <a:p>
            <a:pPr algn="ctr" defTabSz="919004">
              <a:defRPr/>
            </a:pPr>
            <a:endParaRPr lang="ru-RU" sz="3080" b="1" kern="0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  <a:p>
            <a:pPr algn="ctr" defTabSz="919004">
              <a:defRPr/>
            </a:pPr>
            <a:r>
              <a:rPr lang="ru-RU" sz="4400" b="1" kern="0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210116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211082"/>
              </p:ext>
            </p:extLst>
          </p:nvPr>
        </p:nvGraphicFramePr>
        <p:xfrm>
          <a:off x="74030" y="1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2082459" y="4229231"/>
            <a:ext cx="668294" cy="6539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05135" y="3137942"/>
            <a:ext cx="872092" cy="5503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628" y="3413096"/>
            <a:ext cx="72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3086F2FB-B133-40A2-8572-2808627F5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80497"/>
              </p:ext>
            </p:extLst>
          </p:nvPr>
        </p:nvGraphicFramePr>
        <p:xfrm>
          <a:off x="501805" y="1349297"/>
          <a:ext cx="10816682" cy="5094159"/>
        </p:xfrm>
        <a:graphic>
          <a:graphicData uri="http://schemas.openxmlformats.org/drawingml/2006/table">
            <a:tbl>
              <a:tblPr/>
              <a:tblGrid>
                <a:gridCol w="3079443">
                  <a:extLst>
                    <a:ext uri="{9D8B030D-6E8A-4147-A177-3AD203B41FA5}">
                      <a16:colId xmlns:a16="http://schemas.microsoft.com/office/drawing/2014/main" val="2994296908"/>
                    </a:ext>
                  </a:extLst>
                </a:gridCol>
                <a:gridCol w="957734">
                  <a:extLst>
                    <a:ext uri="{9D8B030D-6E8A-4147-A177-3AD203B41FA5}">
                      <a16:colId xmlns:a16="http://schemas.microsoft.com/office/drawing/2014/main" val="121134663"/>
                    </a:ext>
                  </a:extLst>
                </a:gridCol>
                <a:gridCol w="1316882">
                  <a:extLst>
                    <a:ext uri="{9D8B030D-6E8A-4147-A177-3AD203B41FA5}">
                      <a16:colId xmlns:a16="http://schemas.microsoft.com/office/drawing/2014/main" val="3523063047"/>
                    </a:ext>
                  </a:extLst>
                </a:gridCol>
                <a:gridCol w="1436599">
                  <a:extLst>
                    <a:ext uri="{9D8B030D-6E8A-4147-A177-3AD203B41FA5}">
                      <a16:colId xmlns:a16="http://schemas.microsoft.com/office/drawing/2014/main" val="826479811"/>
                    </a:ext>
                  </a:extLst>
                </a:gridCol>
                <a:gridCol w="1436599">
                  <a:extLst>
                    <a:ext uri="{9D8B030D-6E8A-4147-A177-3AD203B41FA5}">
                      <a16:colId xmlns:a16="http://schemas.microsoft.com/office/drawing/2014/main" val="186175924"/>
                    </a:ext>
                  </a:extLst>
                </a:gridCol>
                <a:gridCol w="1436599">
                  <a:extLst>
                    <a:ext uri="{9D8B030D-6E8A-4147-A177-3AD203B41FA5}">
                      <a16:colId xmlns:a16="http://schemas.microsoft.com/office/drawing/2014/main" val="2953943277"/>
                    </a:ext>
                  </a:extLst>
                </a:gridCol>
                <a:gridCol w="1152826">
                  <a:extLst>
                    <a:ext uri="{9D8B030D-6E8A-4147-A177-3AD203B41FA5}">
                      <a16:colId xmlns:a16="http://schemas.microsoft.com/office/drawing/2014/main" val="3413302730"/>
                    </a:ext>
                  </a:extLst>
                </a:gridCol>
              </a:tblGrid>
              <a:tr h="733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MS Sans Serif"/>
                        </a:rPr>
                        <a:t>Наименование показателя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КФСР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Факт 2021 год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План 2022 год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Факт 2022 год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2022 г/2021 г, %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MS Sans Serif"/>
                        </a:rPr>
                        <a:t>2022 год, % исполнения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828591"/>
                  </a:ext>
                </a:extLst>
              </a:tr>
              <a:tr h="296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0100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79 149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100 061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99 636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125,9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99,6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109165"/>
                  </a:ext>
                </a:extLst>
              </a:tr>
              <a:tr h="296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0200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121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401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400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330,6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99,8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374369"/>
                  </a:ext>
                </a:extLst>
              </a:tr>
              <a:tr h="592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0300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4 436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9 418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7 155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161,3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537187"/>
                  </a:ext>
                </a:extLst>
              </a:tr>
              <a:tr h="296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0400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11 864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22 645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22 645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190,9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533595"/>
                  </a:ext>
                </a:extLst>
              </a:tr>
              <a:tr h="4442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0500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5 464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56 271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56 271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1 029,8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950630"/>
                  </a:ext>
                </a:extLst>
              </a:tr>
              <a:tr h="296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0600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112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446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446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398,2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33001"/>
                  </a:ext>
                </a:extLst>
              </a:tr>
              <a:tr h="190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ОБРАЗОВАНИЕ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0700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690 892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979 413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975 027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141,1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99,6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581899"/>
                  </a:ext>
                </a:extLst>
              </a:tr>
              <a:tr h="296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0800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46 183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83 035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82 965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179,6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99,9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876171"/>
                  </a:ext>
                </a:extLst>
              </a:tr>
              <a:tr h="190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10 999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18 346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18 346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166,8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8764"/>
                  </a:ext>
                </a:extLst>
              </a:tr>
              <a:tr h="296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1100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22 925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101 607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101 548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443,0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Arial" panose="020B0604020202020204" pitchFamily="34" charset="0"/>
                        </a:rPr>
                        <a:t>99,9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958866"/>
                  </a:ext>
                </a:extLst>
              </a:tr>
              <a:tr h="888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1400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76 011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131 267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131 267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 Cyr" panose="020B0604020202020204" pitchFamily="34" charset="0"/>
                        </a:rPr>
                        <a:t>172,7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021904"/>
                  </a:ext>
                </a:extLst>
              </a:tr>
              <a:tr h="1904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Итого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948 155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1 502 909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1 495 706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Arial Cyr" panose="020B0604020202020204" pitchFamily="34" charset="0"/>
                        </a:rPr>
                        <a:t>157,7</a:t>
                      </a:r>
                    </a:p>
                  </a:txBody>
                  <a:tcPr marL="6129" marR="6129" marT="6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L="6129" marR="6129" marT="6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02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85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768207"/>
              </p:ext>
            </p:extLst>
          </p:nvPr>
        </p:nvGraphicFramePr>
        <p:xfrm>
          <a:off x="74030" y="1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2082459" y="4229231"/>
            <a:ext cx="668294" cy="6539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05135" y="3137942"/>
            <a:ext cx="872092" cy="5503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628" y="3413096"/>
            <a:ext cx="72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66D571E-8248-4B5F-89A4-3CFC9AADD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78382"/>
              </p:ext>
            </p:extLst>
          </p:nvPr>
        </p:nvGraphicFramePr>
        <p:xfrm>
          <a:off x="434898" y="1081669"/>
          <a:ext cx="11351941" cy="5609064"/>
        </p:xfrm>
        <a:graphic>
          <a:graphicData uri="http://schemas.openxmlformats.org/drawingml/2006/table">
            <a:tbl>
              <a:tblPr/>
              <a:tblGrid>
                <a:gridCol w="3223450">
                  <a:extLst>
                    <a:ext uri="{9D8B030D-6E8A-4147-A177-3AD203B41FA5}">
                      <a16:colId xmlns:a16="http://schemas.microsoft.com/office/drawing/2014/main" val="10228082"/>
                    </a:ext>
                  </a:extLst>
                </a:gridCol>
                <a:gridCol w="1006164">
                  <a:extLst>
                    <a:ext uri="{9D8B030D-6E8A-4147-A177-3AD203B41FA5}">
                      <a16:colId xmlns:a16="http://schemas.microsoft.com/office/drawing/2014/main" val="986516872"/>
                    </a:ext>
                  </a:extLst>
                </a:gridCol>
                <a:gridCol w="1383476">
                  <a:extLst>
                    <a:ext uri="{9D8B030D-6E8A-4147-A177-3AD203B41FA5}">
                      <a16:colId xmlns:a16="http://schemas.microsoft.com/office/drawing/2014/main" val="211649194"/>
                    </a:ext>
                  </a:extLst>
                </a:gridCol>
                <a:gridCol w="1509243">
                  <a:extLst>
                    <a:ext uri="{9D8B030D-6E8A-4147-A177-3AD203B41FA5}">
                      <a16:colId xmlns:a16="http://schemas.microsoft.com/office/drawing/2014/main" val="1272185930"/>
                    </a:ext>
                  </a:extLst>
                </a:gridCol>
                <a:gridCol w="1509243">
                  <a:extLst>
                    <a:ext uri="{9D8B030D-6E8A-4147-A177-3AD203B41FA5}">
                      <a16:colId xmlns:a16="http://schemas.microsoft.com/office/drawing/2014/main" val="337267430"/>
                    </a:ext>
                  </a:extLst>
                </a:gridCol>
                <a:gridCol w="1509243">
                  <a:extLst>
                    <a:ext uri="{9D8B030D-6E8A-4147-A177-3AD203B41FA5}">
                      <a16:colId xmlns:a16="http://schemas.microsoft.com/office/drawing/2014/main" val="2437806604"/>
                    </a:ext>
                  </a:extLst>
                </a:gridCol>
                <a:gridCol w="1211122">
                  <a:extLst>
                    <a:ext uri="{9D8B030D-6E8A-4147-A177-3AD203B41FA5}">
                      <a16:colId xmlns:a16="http://schemas.microsoft.com/office/drawing/2014/main" val="2751888128"/>
                    </a:ext>
                  </a:extLst>
                </a:gridCol>
              </a:tblGrid>
              <a:tr h="490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MS Sans Serif"/>
                        </a:rPr>
                        <a:t>Наименование показателя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КФСР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Факт 2021 год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План 2022 год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Факт 2022 год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2022 г/2021 г, %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2022 год, % исполнения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392201"/>
                  </a:ext>
                </a:extLst>
              </a:tr>
              <a:tr h="195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0100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79 149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100 061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99 636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125,9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99,6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034318"/>
                  </a:ext>
                </a:extLst>
              </a:tr>
              <a:tr h="508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0102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2 666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3 065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3 063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114,9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99,9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279492"/>
                  </a:ext>
                </a:extLst>
              </a:tr>
              <a:tr h="745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0104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47 155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58 944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58 533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124,1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99,3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462627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Судебная система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0105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28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933,3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90,3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628851"/>
                  </a:ext>
                </a:extLst>
              </a:tr>
              <a:tr h="559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0106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24 137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29 684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29 674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122,9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798220"/>
                  </a:ext>
                </a:extLst>
              </a:tr>
              <a:tr h="3403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0107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7" marR="4097" marT="4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1 423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1 423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522017"/>
                  </a:ext>
                </a:extLst>
              </a:tr>
              <a:tr h="279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0113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5 186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6 915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6 915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133,3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965695"/>
                  </a:ext>
                </a:extLst>
              </a:tr>
              <a:tr h="195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0200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121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401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400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330,6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99,8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832175"/>
                  </a:ext>
                </a:extLst>
              </a:tr>
              <a:tr h="186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0203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7" marR="4097" marT="4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161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161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75360"/>
                  </a:ext>
                </a:extLst>
              </a:tr>
              <a:tr h="186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Мобилизационная подготовка экономики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0204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121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240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239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197,5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99,6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803749"/>
                  </a:ext>
                </a:extLst>
              </a:tr>
              <a:tr h="391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0300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4 436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9 418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7 155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161,3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76,0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112882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0309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85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1 161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1 161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1 365,9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768272"/>
                  </a:ext>
                </a:extLst>
              </a:tr>
              <a:tr h="676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0310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4 315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8 164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5 901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136,8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72,3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155492"/>
                  </a:ext>
                </a:extLst>
              </a:tr>
              <a:tr h="508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0314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35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93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93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265,7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4097" marR="4097" marT="4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78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47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24977"/>
              </p:ext>
            </p:extLst>
          </p:nvPr>
        </p:nvGraphicFramePr>
        <p:xfrm>
          <a:off x="74030" y="1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2082459" y="4229231"/>
            <a:ext cx="668294" cy="6539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05135" y="3137942"/>
            <a:ext cx="872092" cy="5503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628" y="3413096"/>
            <a:ext cx="72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1C6171C-6A72-46C7-B342-8C3605F04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95698"/>
              </p:ext>
            </p:extLst>
          </p:nvPr>
        </p:nvGraphicFramePr>
        <p:xfrm>
          <a:off x="468351" y="1070517"/>
          <a:ext cx="11262730" cy="5647459"/>
        </p:xfrm>
        <a:graphic>
          <a:graphicData uri="http://schemas.openxmlformats.org/drawingml/2006/table">
            <a:tbl>
              <a:tblPr/>
              <a:tblGrid>
                <a:gridCol w="3198117">
                  <a:extLst>
                    <a:ext uri="{9D8B030D-6E8A-4147-A177-3AD203B41FA5}">
                      <a16:colId xmlns:a16="http://schemas.microsoft.com/office/drawing/2014/main" val="3194963931"/>
                    </a:ext>
                  </a:extLst>
                </a:gridCol>
                <a:gridCol w="998256">
                  <a:extLst>
                    <a:ext uri="{9D8B030D-6E8A-4147-A177-3AD203B41FA5}">
                      <a16:colId xmlns:a16="http://schemas.microsoft.com/office/drawing/2014/main" val="3912793158"/>
                    </a:ext>
                  </a:extLst>
                </a:gridCol>
                <a:gridCol w="1372601">
                  <a:extLst>
                    <a:ext uri="{9D8B030D-6E8A-4147-A177-3AD203B41FA5}">
                      <a16:colId xmlns:a16="http://schemas.microsoft.com/office/drawing/2014/main" val="3886107195"/>
                    </a:ext>
                  </a:extLst>
                </a:gridCol>
                <a:gridCol w="1497384">
                  <a:extLst>
                    <a:ext uri="{9D8B030D-6E8A-4147-A177-3AD203B41FA5}">
                      <a16:colId xmlns:a16="http://schemas.microsoft.com/office/drawing/2014/main" val="4109784421"/>
                    </a:ext>
                  </a:extLst>
                </a:gridCol>
                <a:gridCol w="1497384">
                  <a:extLst>
                    <a:ext uri="{9D8B030D-6E8A-4147-A177-3AD203B41FA5}">
                      <a16:colId xmlns:a16="http://schemas.microsoft.com/office/drawing/2014/main" val="1576808361"/>
                    </a:ext>
                  </a:extLst>
                </a:gridCol>
                <a:gridCol w="1497384">
                  <a:extLst>
                    <a:ext uri="{9D8B030D-6E8A-4147-A177-3AD203B41FA5}">
                      <a16:colId xmlns:a16="http://schemas.microsoft.com/office/drawing/2014/main" val="2890632022"/>
                    </a:ext>
                  </a:extLst>
                </a:gridCol>
                <a:gridCol w="1201604">
                  <a:extLst>
                    <a:ext uri="{9D8B030D-6E8A-4147-A177-3AD203B41FA5}">
                      <a16:colId xmlns:a16="http://schemas.microsoft.com/office/drawing/2014/main" val="3181576319"/>
                    </a:ext>
                  </a:extLst>
                </a:gridCol>
              </a:tblGrid>
              <a:tr h="790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показателя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КФСР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MS Sans Serif"/>
                        </a:rPr>
                        <a:t>Факт 2021 год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MS Sans Serif"/>
                        </a:rPr>
                        <a:t>План 2022 год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MS Sans Serif"/>
                        </a:rPr>
                        <a:t>Факт 2022 год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MS Sans Serif"/>
                        </a:rPr>
                        <a:t>2022 г/2021 г, %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MS Sans Serif"/>
                        </a:rPr>
                        <a:t>2022 год, % исполнения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16506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ОБРАЗОВАНИЕ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0700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690 892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979 413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975 027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141,1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</a:rPr>
                        <a:t>99,6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114785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0701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154 029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198 614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198 069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128,6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99,7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719169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Общее образование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0702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435 985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583 262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580 253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133,1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99,5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083818"/>
                  </a:ext>
                </a:extLst>
              </a:tr>
              <a:tr h="313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0703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48 841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128 069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127 957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262,0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99,9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77081"/>
                  </a:ext>
                </a:extLst>
              </a:tr>
              <a:tr h="466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0705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829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747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742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89,5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99,3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765298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0707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3 201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4 715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4 715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147,3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411577"/>
                  </a:ext>
                </a:extLst>
              </a:tr>
              <a:tr h="313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0709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48 006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64 006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63 292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131,8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98,9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360833"/>
                  </a:ext>
                </a:extLst>
              </a:tr>
              <a:tr h="319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0800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46 183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83 035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82 965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179,6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</a:rPr>
                        <a:t>99,9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6278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Культура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0801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25 470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55 439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55 381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217,4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99,9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929876"/>
                  </a:ext>
                </a:extLst>
              </a:tr>
              <a:tr h="378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0804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20 713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27 595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27 585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133,2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985733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1000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10 999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18 346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18 346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166,8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9897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1001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3 653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4 225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4 225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115,7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055716"/>
                  </a:ext>
                </a:extLst>
              </a:tr>
              <a:tr h="313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1003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1 951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8 315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8 315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426,2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972852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1004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3 976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4 209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4 209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105,9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727951"/>
                  </a:ext>
                </a:extLst>
              </a:tr>
              <a:tr h="3785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1006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1 418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1 597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1 597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112,6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648549"/>
                  </a:ext>
                </a:extLst>
              </a:tr>
              <a:tr h="319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1100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22 925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101 607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101 548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443,0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</a:rPr>
                        <a:t>99,9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886872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1101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557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759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738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132,5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97,2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555378"/>
                  </a:ext>
                </a:extLst>
              </a:tr>
              <a:tr h="205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Массовый спорт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1102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22 368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100 849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100 810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 Cyr" panose="020B0604020202020204" pitchFamily="34" charset="0"/>
                        </a:rPr>
                        <a:t>450,7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060" marR="6060" marT="6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53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188937"/>
              </p:ext>
            </p:extLst>
          </p:nvPr>
        </p:nvGraphicFramePr>
        <p:xfrm>
          <a:off x="74030" y="1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2082459" y="4229231"/>
            <a:ext cx="668294" cy="6539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05135" y="3137942"/>
            <a:ext cx="872092" cy="5503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628" y="3413096"/>
            <a:ext cx="72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FF134BD-685C-4B9A-8884-C42E502A0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65980"/>
              </p:ext>
            </p:extLst>
          </p:nvPr>
        </p:nvGraphicFramePr>
        <p:xfrm>
          <a:off x="602165" y="1126274"/>
          <a:ext cx="11039708" cy="5445834"/>
        </p:xfrm>
        <a:graphic>
          <a:graphicData uri="http://schemas.openxmlformats.org/drawingml/2006/table">
            <a:tbl>
              <a:tblPr/>
              <a:tblGrid>
                <a:gridCol w="3134788">
                  <a:extLst>
                    <a:ext uri="{9D8B030D-6E8A-4147-A177-3AD203B41FA5}">
                      <a16:colId xmlns:a16="http://schemas.microsoft.com/office/drawing/2014/main" val="1136661970"/>
                    </a:ext>
                  </a:extLst>
                </a:gridCol>
                <a:gridCol w="978489">
                  <a:extLst>
                    <a:ext uri="{9D8B030D-6E8A-4147-A177-3AD203B41FA5}">
                      <a16:colId xmlns:a16="http://schemas.microsoft.com/office/drawing/2014/main" val="3083329002"/>
                    </a:ext>
                  </a:extLst>
                </a:gridCol>
                <a:gridCol w="1345422">
                  <a:extLst>
                    <a:ext uri="{9D8B030D-6E8A-4147-A177-3AD203B41FA5}">
                      <a16:colId xmlns:a16="http://schemas.microsoft.com/office/drawing/2014/main" val="628447620"/>
                    </a:ext>
                  </a:extLst>
                </a:gridCol>
                <a:gridCol w="1467733">
                  <a:extLst>
                    <a:ext uri="{9D8B030D-6E8A-4147-A177-3AD203B41FA5}">
                      <a16:colId xmlns:a16="http://schemas.microsoft.com/office/drawing/2014/main" val="3232103045"/>
                    </a:ext>
                  </a:extLst>
                </a:gridCol>
                <a:gridCol w="1467733">
                  <a:extLst>
                    <a:ext uri="{9D8B030D-6E8A-4147-A177-3AD203B41FA5}">
                      <a16:colId xmlns:a16="http://schemas.microsoft.com/office/drawing/2014/main" val="357705930"/>
                    </a:ext>
                  </a:extLst>
                </a:gridCol>
                <a:gridCol w="1467733">
                  <a:extLst>
                    <a:ext uri="{9D8B030D-6E8A-4147-A177-3AD203B41FA5}">
                      <a16:colId xmlns:a16="http://schemas.microsoft.com/office/drawing/2014/main" val="4194151490"/>
                    </a:ext>
                  </a:extLst>
                </a:gridCol>
                <a:gridCol w="1177810">
                  <a:extLst>
                    <a:ext uri="{9D8B030D-6E8A-4147-A177-3AD203B41FA5}">
                      <a16:colId xmlns:a16="http://schemas.microsoft.com/office/drawing/2014/main" val="1054297271"/>
                    </a:ext>
                  </a:extLst>
                </a:gridCol>
              </a:tblGrid>
              <a:tr h="689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MS Sans Serif"/>
                        </a:rPr>
                        <a:t>Наименование показателя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КФСР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Факт 2021 год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План 2022 год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Факт 2022 год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2022 г/2021 г, %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MS Sans Serif"/>
                        </a:rPr>
                        <a:t>2022 год, % исполнения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136673"/>
                  </a:ext>
                </a:extLst>
              </a:tr>
              <a:tr h="278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0400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11 864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22 645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22 645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190,9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298086"/>
                  </a:ext>
                </a:extLst>
              </a:tr>
              <a:tr h="179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Транспорт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0408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10 020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18 753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18 753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187,2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303063"/>
                  </a:ext>
                </a:extLst>
              </a:tr>
              <a:tr h="266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0409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1 543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3 761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3 761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243,7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526454"/>
                  </a:ext>
                </a:extLst>
              </a:tr>
              <a:tr h="266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0412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131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131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43,5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083204"/>
                  </a:ext>
                </a:extLst>
              </a:tr>
              <a:tr h="4179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0500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5 464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56 271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56 271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1 029,8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477140"/>
                  </a:ext>
                </a:extLst>
              </a:tr>
              <a:tr h="179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0501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729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4,3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951879"/>
                  </a:ext>
                </a:extLst>
              </a:tr>
              <a:tr h="179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0502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1 649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56 240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56 240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3 410,6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456892"/>
                  </a:ext>
                </a:extLst>
              </a:tr>
              <a:tr h="398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0505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3 087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233540"/>
                  </a:ext>
                </a:extLst>
              </a:tr>
              <a:tr h="278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0600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112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446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446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398,2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009886"/>
                  </a:ext>
                </a:extLst>
              </a:tr>
              <a:tr h="266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0605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112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446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446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398,2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99982"/>
                  </a:ext>
                </a:extLst>
              </a:tr>
              <a:tr h="835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1400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76 011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131 267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131 267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172,7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188310"/>
                  </a:ext>
                </a:extLst>
              </a:tr>
              <a:tr h="663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1401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46 321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83 583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83 583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180,4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522866"/>
                  </a:ext>
                </a:extLst>
              </a:tr>
              <a:tr h="398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1403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29 690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47 685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47 685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160,6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5453" marR="5453" marT="5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863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55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771448"/>
              </p:ext>
            </p:extLst>
          </p:nvPr>
        </p:nvGraphicFramePr>
        <p:xfrm>
          <a:off x="74030" y="1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2082459" y="4229231"/>
            <a:ext cx="668294" cy="6539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05135" y="3137942"/>
            <a:ext cx="872092" cy="5503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628" y="3413096"/>
            <a:ext cx="72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4889E9D-217A-4C03-A2D6-90CD1A571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82127"/>
              </p:ext>
            </p:extLst>
          </p:nvPr>
        </p:nvGraphicFramePr>
        <p:xfrm>
          <a:off x="363984" y="674703"/>
          <a:ext cx="11540971" cy="6027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12" imgW="12754057" imgH="9810720" progId="Excel.Sheet.12">
                  <p:embed/>
                </p:oleObj>
              </mc:Choice>
              <mc:Fallback>
                <p:oleObj name="Worksheet" r:id="rId12" imgW="12754057" imgH="981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3984" y="674703"/>
                        <a:ext cx="11540971" cy="6027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62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12191999" cy="4525964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spc="316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2887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ФИНАНСОВОЕ УПРАВЛЕНИЕ МУНИЦИПАЛЬНОГО ОБРАЗОВАНИЯ  «ЖИГАЛОВСКИЙ РАЙОН»</a:t>
            </a:r>
          </a:p>
          <a:p>
            <a:pPr algn="ctr">
              <a:buNone/>
              <a:defRPr/>
            </a:pPr>
            <a:r>
              <a:rPr lang="ru-RU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(составитель бюджета для граждан)</a:t>
            </a:r>
          </a:p>
          <a:p>
            <a:pPr>
              <a:buNone/>
              <a:defRPr/>
            </a:pPr>
            <a:endParaRPr lang="ru-RU" b="1" dirty="0"/>
          </a:p>
          <a:p>
            <a:pPr algn="ctr">
              <a:defRPr/>
            </a:pPr>
            <a:r>
              <a:rPr lang="ru-RU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666402,  п. Жигалово, ул. Советская, 25 </a:t>
            </a:r>
          </a:p>
          <a:p>
            <a:pPr algn="ctr">
              <a:defRPr/>
            </a:pPr>
            <a:r>
              <a:rPr lang="ru-RU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тел. 3-13-67, 3-16-80</a:t>
            </a:r>
          </a:p>
          <a:p>
            <a:pPr algn="ctr">
              <a:defRPr/>
            </a:pPr>
            <a:r>
              <a:rPr lang="en-US" b="1" spc="316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jfinupr</a:t>
            </a:r>
            <a:r>
              <a:rPr lang="ru-RU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@</a:t>
            </a:r>
            <a:r>
              <a:rPr lang="en-US" b="1" spc="316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irmail</a:t>
            </a:r>
            <a:r>
              <a:rPr lang="ru-RU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.</a:t>
            </a:r>
            <a:r>
              <a:rPr lang="en-US" b="1" spc="316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5"/>
              </a:rPr>
              <a:t>ru</a:t>
            </a:r>
            <a:endParaRPr lang="ru-RU" b="1" spc="316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официальный сайт </a:t>
            </a:r>
            <a:r>
              <a:rPr lang="en-US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http://zhigalovo.irkobl.ru/</a:t>
            </a:r>
            <a:endParaRPr lang="ru-RU" b="1" spc="316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ЧАСЫ РАБОТЫ 8-00 ДО 17-00</a:t>
            </a:r>
          </a:p>
          <a:p>
            <a:pPr algn="ctr">
              <a:defRPr/>
            </a:pPr>
            <a:r>
              <a:rPr lang="ru-RU" b="1" spc="316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ОБЕД 12-00 ДО 13-00</a:t>
            </a:r>
          </a:p>
          <a:p>
            <a:pPr algn="ctr">
              <a:defRPr/>
            </a:pPr>
            <a:endParaRPr lang="ru-RU" b="1" spc="316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>
              <a:buNone/>
              <a:defRPr/>
            </a:pP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394277" y="-2671"/>
            <a:ext cx="4797875" cy="553032"/>
            <a:chOff x="5939812" y="-13522"/>
            <a:chExt cx="5485708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939817" y="-13522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593981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331" tIns="73331" rIns="73331" bIns="73331" numCol="1" spcCol="1270" anchor="ctr" anchorCtr="0">
              <a:noAutofit/>
            </a:bodyPr>
            <a:lstStyle/>
            <a:p>
              <a:pPr algn="ctr" defTabSz="89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25" b="1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1925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1"/>
            <a:ext cx="1405465" cy="1174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136227" y="687105"/>
            <a:ext cx="8231042" cy="740473"/>
          </a:xfrm>
          <a:prstGeom prst="rect">
            <a:avLst/>
          </a:prstGeom>
          <a:noFill/>
        </p:spPr>
        <p:txBody>
          <a:bodyPr wrap="square" lIns="87998" tIns="43999" rIns="87998" bIns="43999">
            <a:spAutoFit/>
          </a:bodyPr>
          <a:lstStyle/>
          <a:p>
            <a:pPr algn="ctr"/>
            <a:r>
              <a:rPr lang="ru-RU" sz="423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60053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259321"/>
              </p:ext>
            </p:extLst>
          </p:nvPr>
        </p:nvGraphicFramePr>
        <p:xfrm>
          <a:off x="74031" y="4574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9048750" y="2009775"/>
            <a:ext cx="885825" cy="5363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1075</a:t>
            </a:r>
          </a:p>
        </p:txBody>
      </p:sp>
      <p:sp>
        <p:nvSpPr>
          <p:cNvPr id="7" name="TextBox 1"/>
          <p:cNvSpPr txBox="1"/>
          <p:nvPr/>
        </p:nvSpPr>
        <p:spPr>
          <a:xfrm flipH="1">
            <a:off x="8334374" y="3192422"/>
            <a:ext cx="819149" cy="37861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33014" y="2546091"/>
            <a:ext cx="72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6200000" flipH="1">
            <a:off x="8988295" y="3054220"/>
            <a:ext cx="2540260" cy="1524000"/>
          </a:xfrm>
          <a:prstGeom prst="bentConnector3">
            <a:avLst/>
          </a:prstGeom>
          <a:ln w="28575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0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22245"/>
              </p:ext>
            </p:extLst>
          </p:nvPr>
        </p:nvGraphicFramePr>
        <p:xfrm>
          <a:off x="228599" y="114300"/>
          <a:ext cx="11696701" cy="64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extBox 1"/>
          <p:cNvSpPr txBox="1"/>
          <p:nvPr/>
        </p:nvSpPr>
        <p:spPr>
          <a:xfrm>
            <a:off x="1740022" y="3551068"/>
            <a:ext cx="906307" cy="2485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5355" y="2778147"/>
            <a:ext cx="105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75355" y="3429000"/>
            <a:ext cx="105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722</a:t>
            </a:r>
          </a:p>
        </p:txBody>
      </p:sp>
    </p:spTree>
    <p:extLst>
      <p:ext uri="{BB962C8B-B14F-4D97-AF65-F5344CB8AC3E}">
        <p14:creationId xmlns:p14="http://schemas.microsoft.com/office/powerpoint/2010/main" val="42173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426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BE1CE-0172-4773-A116-D756ACFAD5A6}" type="slidenum">
              <a:rPr lang="ru-RU" altLang="ru-RU"/>
              <a:pPr>
                <a:defRPr/>
              </a:pPr>
              <a:t>4</a:t>
            </a:fld>
            <a:endParaRPr lang="ru-RU" altLang="ru-RU" dirty="0"/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038647"/>
              </p:ext>
            </p:extLst>
          </p:nvPr>
        </p:nvGraphicFramePr>
        <p:xfrm>
          <a:off x="246888" y="2646946"/>
          <a:ext cx="11823192" cy="412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2228" y="-16520"/>
            <a:ext cx="5485703" cy="461665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bg1"/>
                  </a:solidFill>
                </a:rPr>
                <a:t>БЮДЖЕТ МО «ЖИГАЛОВСКИЙ РАЙОН»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46888" y="461665"/>
            <a:ext cx="11310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Экономический эффект от </a:t>
            </a:r>
            <a:r>
              <a:rPr lang="ru-RU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ПОСТУПЛЕНИя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НАЛОГА на доходы ФИЗИЧЕСКИХ ЛИЦ, 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МЛН.РУБ.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546164165"/>
              </p:ext>
            </p:extLst>
          </p:nvPr>
        </p:nvGraphicFramePr>
        <p:xfrm>
          <a:off x="4580878" y="1509204"/>
          <a:ext cx="3559945" cy="102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71474" y="2914650"/>
            <a:ext cx="553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9573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330546"/>
              </p:ext>
            </p:extLst>
          </p:nvPr>
        </p:nvGraphicFramePr>
        <p:xfrm>
          <a:off x="763480" y="372862"/>
          <a:ext cx="10393707" cy="591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extBox 1"/>
          <p:cNvSpPr txBox="1"/>
          <p:nvPr/>
        </p:nvSpPr>
        <p:spPr>
          <a:xfrm>
            <a:off x="1800226" y="2675870"/>
            <a:ext cx="704850" cy="4716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355" y="2778147"/>
            <a:ext cx="105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99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extBox 1"/>
          <p:cNvSpPr txBox="1"/>
          <p:nvPr/>
        </p:nvSpPr>
        <p:spPr>
          <a:xfrm>
            <a:off x="1800226" y="2675870"/>
            <a:ext cx="704850" cy="4716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355" y="2778147"/>
            <a:ext cx="105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D14371-5B88-49C4-8A8B-624ABD02C861}"/>
              </a:ext>
            </a:extLst>
          </p:cNvPr>
          <p:cNvSpPr/>
          <p:nvPr/>
        </p:nvSpPr>
        <p:spPr>
          <a:xfrm>
            <a:off x="1482572" y="559293"/>
            <a:ext cx="961451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ИСПОЛНЕНИЕ БЮДЖЕТА МО «ЖИГАЛОВСКИЙ РАЙОН» ПО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ДоходАМ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05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тыс.рублей</a:t>
            </a:r>
            <a:endParaRPr lang="ru-RU" sz="105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42246CD-092D-4E75-A1E4-9B7F009F5C74}"/>
              </a:ext>
            </a:extLst>
          </p:cNvPr>
          <p:cNvSpPr/>
          <p:nvPr/>
        </p:nvSpPr>
        <p:spPr>
          <a:xfrm>
            <a:off x="571131" y="5849395"/>
            <a:ext cx="11049737" cy="88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факторы, характеризующие динамику поступлений в 2022 году 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налогу на доходы физических лиц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результат работы по привлечению к постановке на налоговый учет новых налогоплательщиков, осуществляющих деятельность на территории района, увеличение фонда оплаты труда, поступление части платежей января 2023года в декабре 2022года.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налогам на совокупный доход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благоприятный экономический климат, увеличение налогооблагаемой базы, рост числа налогоплательщиков.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77BD218-FF8A-4FF5-9722-11832BD2C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15182"/>
              </p:ext>
            </p:extLst>
          </p:nvPr>
        </p:nvGraphicFramePr>
        <p:xfrm>
          <a:off x="571132" y="1182542"/>
          <a:ext cx="11049737" cy="4666852"/>
        </p:xfrm>
        <a:graphic>
          <a:graphicData uri="http://schemas.openxmlformats.org/drawingml/2006/table">
            <a:tbl>
              <a:tblPr/>
              <a:tblGrid>
                <a:gridCol w="4249588">
                  <a:extLst>
                    <a:ext uri="{9D8B030D-6E8A-4147-A177-3AD203B41FA5}">
                      <a16:colId xmlns:a16="http://schemas.microsoft.com/office/drawing/2014/main" val="992422560"/>
                    </a:ext>
                  </a:extLst>
                </a:gridCol>
                <a:gridCol w="1346243">
                  <a:extLst>
                    <a:ext uri="{9D8B030D-6E8A-4147-A177-3AD203B41FA5}">
                      <a16:colId xmlns:a16="http://schemas.microsoft.com/office/drawing/2014/main" val="1810812154"/>
                    </a:ext>
                  </a:extLst>
                </a:gridCol>
                <a:gridCol w="1232704">
                  <a:extLst>
                    <a:ext uri="{9D8B030D-6E8A-4147-A177-3AD203B41FA5}">
                      <a16:colId xmlns:a16="http://schemas.microsoft.com/office/drawing/2014/main" val="3038252755"/>
                    </a:ext>
                  </a:extLst>
                </a:gridCol>
                <a:gridCol w="1252979">
                  <a:extLst>
                    <a:ext uri="{9D8B030D-6E8A-4147-A177-3AD203B41FA5}">
                      <a16:colId xmlns:a16="http://schemas.microsoft.com/office/drawing/2014/main" val="942699388"/>
                    </a:ext>
                  </a:extLst>
                </a:gridCol>
                <a:gridCol w="1346243">
                  <a:extLst>
                    <a:ext uri="{9D8B030D-6E8A-4147-A177-3AD203B41FA5}">
                      <a16:colId xmlns:a16="http://schemas.microsoft.com/office/drawing/2014/main" val="1742986078"/>
                    </a:ext>
                  </a:extLst>
                </a:gridCol>
                <a:gridCol w="1621980">
                  <a:extLst>
                    <a:ext uri="{9D8B030D-6E8A-4147-A177-3AD203B41FA5}">
                      <a16:colId xmlns:a16="http://schemas.microsoft.com/office/drawing/2014/main" val="3248887722"/>
                    </a:ext>
                  </a:extLst>
                </a:gridCol>
              </a:tblGrid>
              <a:tr h="2556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8301" marR="8301" marT="8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2021год  (факт)</a:t>
                      </a:r>
                    </a:p>
                  </a:txBody>
                  <a:tcPr marL="8301" marR="8301" marT="8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2022 год (план)</a:t>
                      </a:r>
                    </a:p>
                  </a:txBody>
                  <a:tcPr marL="8301" marR="8301" marT="8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2022год (факт)</a:t>
                      </a:r>
                    </a:p>
                  </a:txBody>
                  <a:tcPr marL="8301" marR="8301" marT="8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исполнение 2022г. %</a:t>
                      </a:r>
                    </a:p>
                  </a:txBody>
                  <a:tcPr marL="8301" marR="8301" marT="8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>
                          <a:effectLst/>
                          <a:latin typeface="Arial Cyr" panose="020B0604020202020204" pitchFamily="34" charset="0"/>
                        </a:rPr>
                        <a:t>динамика 2022/2021гг , %</a:t>
                      </a:r>
                    </a:p>
                  </a:txBody>
                  <a:tcPr marL="8301" marR="8301" marT="83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539066"/>
                  </a:ext>
                </a:extLst>
              </a:tr>
              <a:tr h="195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453589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817716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1020579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124,8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225,0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28108"/>
                  </a:ext>
                </a:extLst>
              </a:tr>
              <a:tr h="195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налоговые доходы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433528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794078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996820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125,5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229,9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469215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423753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785009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985184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125,5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232,5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32136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8840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8164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10762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131,8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121,7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379654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налоги на имущество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98,3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091785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госпошлина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876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845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815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96,4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93,0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40945"/>
                  </a:ext>
                </a:extLst>
              </a:tr>
              <a:tr h="195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неналоговые доходы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20061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23638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23759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100,5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118,4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09256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7095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7318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7212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98,6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101,6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135098"/>
                  </a:ext>
                </a:extLst>
              </a:tr>
              <a:tr h="391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1052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1137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1149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101,1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109,2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947908"/>
                  </a:ext>
                </a:extLst>
              </a:tr>
              <a:tr h="437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оказания платных услуг и компенсации затрат государства 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8887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9200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9382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102,0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105,6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10098"/>
                  </a:ext>
                </a:extLst>
              </a:tr>
              <a:tr h="3724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доходы от продажи материальных и нематериальных активов 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2004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4821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4822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240,6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421781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1023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1132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1194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105,5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116,7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825649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232015"/>
                  </a:ext>
                </a:extLst>
              </a:tr>
              <a:tr h="195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безвозмездные поступления 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621263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783853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783508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126,1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54314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дотации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74167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76804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76804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103,6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738250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субсидии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108509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158539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158537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146,1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624298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субвенции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390712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475088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475088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121,6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575392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47370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72753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72409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99,5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152,9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054004"/>
                  </a:ext>
                </a:extLst>
              </a:tr>
              <a:tr h="195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ИТОГО ДОХОДОВ: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1074852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1601569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1804087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112,6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167,8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772485"/>
                  </a:ext>
                </a:extLst>
              </a:tr>
              <a:tr h="1631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МУНИЦИПАЛЬНЫЙ ДОЛГ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-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 - </a:t>
                      </a:r>
                    </a:p>
                  </a:txBody>
                  <a:tcPr marL="8301" marR="8301" marT="83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60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68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209457"/>
              </p:ext>
            </p:extLst>
          </p:nvPr>
        </p:nvGraphicFramePr>
        <p:xfrm>
          <a:off x="228599" y="114300"/>
          <a:ext cx="11696701" cy="64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1748900" y="3178206"/>
            <a:ext cx="708549" cy="51004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653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746376" y="3178206"/>
            <a:ext cx="777999" cy="3906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90585" y="2920753"/>
            <a:ext cx="816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839</a:t>
            </a:r>
          </a:p>
        </p:txBody>
      </p:sp>
    </p:spTree>
    <p:extLst>
      <p:ext uri="{BB962C8B-B14F-4D97-AF65-F5344CB8AC3E}">
        <p14:creationId xmlns:p14="http://schemas.microsoft.com/office/powerpoint/2010/main" val="212738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126711"/>
              </p:ext>
            </p:extLst>
          </p:nvPr>
        </p:nvGraphicFramePr>
        <p:xfrm>
          <a:off x="74030" y="1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1677880" y="2939659"/>
            <a:ext cx="779570" cy="5847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744806" y="2939659"/>
            <a:ext cx="779570" cy="2563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67375" y="2447924"/>
            <a:ext cx="8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607</a:t>
            </a:r>
          </a:p>
        </p:txBody>
      </p:sp>
    </p:spTree>
    <p:extLst>
      <p:ext uri="{BB962C8B-B14F-4D97-AF65-F5344CB8AC3E}">
        <p14:creationId xmlns:p14="http://schemas.microsoft.com/office/powerpoint/2010/main" val="55283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28709"/>
              </p:ext>
            </p:extLst>
          </p:nvPr>
        </p:nvGraphicFramePr>
        <p:xfrm>
          <a:off x="74030" y="1"/>
          <a:ext cx="12117969" cy="685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/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2082459" y="4229231"/>
            <a:ext cx="668294" cy="6539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05135" y="3137942"/>
            <a:ext cx="872092" cy="5503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628" y="3413096"/>
            <a:ext cx="72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19460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1450</Words>
  <Application>Microsoft Office PowerPoint</Application>
  <PresentationFormat>Широкоэкранный</PresentationFormat>
  <Paragraphs>675</Paragraphs>
  <Slides>15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Cyr</vt:lpstr>
      <vt:lpstr>Calibri</vt:lpstr>
      <vt:lpstr>Calibri Light</vt:lpstr>
      <vt:lpstr>MS Sans Serif</vt:lpstr>
      <vt:lpstr>Times New Roman</vt:lpstr>
      <vt:lpstr>Office Theme</vt:lpstr>
      <vt:lpstr>Лист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ФУ</dc:creator>
  <cp:lastModifiedBy>User</cp:lastModifiedBy>
  <cp:revision>277</cp:revision>
  <cp:lastPrinted>2023-03-07T02:31:45Z</cp:lastPrinted>
  <dcterms:created xsi:type="dcterms:W3CDTF">2020-02-27T07:23:08Z</dcterms:created>
  <dcterms:modified xsi:type="dcterms:W3CDTF">2023-06-21T00:27:58Z</dcterms:modified>
</cp:coreProperties>
</file>